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1" r:id="rId2"/>
    <p:sldId id="257" r:id="rId3"/>
    <p:sldId id="341" r:id="rId4"/>
    <p:sldId id="327" r:id="rId5"/>
    <p:sldId id="342" r:id="rId6"/>
    <p:sldId id="347" r:id="rId7"/>
    <p:sldId id="348" r:id="rId8"/>
    <p:sldId id="349" r:id="rId9"/>
    <p:sldId id="350" r:id="rId10"/>
    <p:sldId id="351" r:id="rId11"/>
    <p:sldId id="343" r:id="rId12"/>
    <p:sldId id="352" r:id="rId13"/>
    <p:sldId id="353" r:id="rId14"/>
    <p:sldId id="354" r:id="rId15"/>
    <p:sldId id="355" r:id="rId16"/>
    <p:sldId id="344" r:id="rId17"/>
    <p:sldId id="356" r:id="rId18"/>
    <p:sldId id="357" r:id="rId19"/>
    <p:sldId id="358" r:id="rId20"/>
    <p:sldId id="359" r:id="rId21"/>
    <p:sldId id="360" r:id="rId22"/>
    <p:sldId id="361" r:id="rId23"/>
    <p:sldId id="362" r:id="rId24"/>
    <p:sldId id="363" r:id="rId25"/>
    <p:sldId id="345" r:id="rId26"/>
    <p:sldId id="364" r:id="rId27"/>
    <p:sldId id="365" r:id="rId28"/>
    <p:sldId id="366" r:id="rId29"/>
    <p:sldId id="367" r:id="rId30"/>
    <p:sldId id="346" r:id="rId31"/>
    <p:sldId id="368" r:id="rId32"/>
    <p:sldId id="369" r:id="rId33"/>
    <p:sldId id="370" r:id="rId34"/>
    <p:sldId id="372" r:id="rId35"/>
    <p:sldId id="260" r:id="rId36"/>
    <p:sldId id="321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854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1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87ABD0-0B18-458D-8595-0FF01B3AD347}" type="datetimeFigureOut">
              <a:rPr lang="en-US" smtClean="0"/>
              <a:t>5/31/2023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8D5D1-F929-4A09-B8E8-53A497E33C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7630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87ABD0-0B18-458D-8595-0FF01B3AD347}" type="datetimeFigureOut">
              <a:rPr lang="en-US" smtClean="0"/>
              <a:t>5/31/2023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8D5D1-F929-4A09-B8E8-53A497E33C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3376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87ABD0-0B18-458D-8595-0FF01B3AD347}" type="datetimeFigureOut">
              <a:rPr lang="en-US" smtClean="0"/>
              <a:t>5/31/2023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8D5D1-F929-4A09-B8E8-53A497E33C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21256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87ABD0-0B18-458D-8595-0FF01B3AD347}" type="datetimeFigureOut">
              <a:rPr lang="en-US" smtClean="0"/>
              <a:t>5/31/2023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8D5D1-F929-4A09-B8E8-53A497E33C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8973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87ABD0-0B18-458D-8595-0FF01B3AD347}" type="datetimeFigureOut">
              <a:rPr lang="en-US" smtClean="0"/>
              <a:t>5/31/2023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8D5D1-F929-4A09-B8E8-53A497E33C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9785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87ABD0-0B18-458D-8595-0FF01B3AD347}" type="datetimeFigureOut">
              <a:rPr lang="en-US" smtClean="0"/>
              <a:t>5/31/2023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8D5D1-F929-4A09-B8E8-53A497E33C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4713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87ABD0-0B18-458D-8595-0FF01B3AD347}" type="datetimeFigureOut">
              <a:rPr lang="en-US" smtClean="0"/>
              <a:t>5/31/2023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8D5D1-F929-4A09-B8E8-53A497E33C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6946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87ABD0-0B18-458D-8595-0FF01B3AD347}" type="datetimeFigureOut">
              <a:rPr lang="en-US" smtClean="0"/>
              <a:t>5/31/2023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8D5D1-F929-4A09-B8E8-53A497E33C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7224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87ABD0-0B18-458D-8595-0FF01B3AD347}" type="datetimeFigureOut">
              <a:rPr lang="en-US" smtClean="0"/>
              <a:t>5/31/2023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8D5D1-F929-4A09-B8E8-53A497E33C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5181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87ABD0-0B18-458D-8595-0FF01B3AD347}" type="datetimeFigureOut">
              <a:rPr lang="en-US" smtClean="0"/>
              <a:t>5/31/2023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8D5D1-F929-4A09-B8E8-53A497E33C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8419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87ABD0-0B18-458D-8595-0FF01B3AD347}" type="datetimeFigureOut">
              <a:rPr lang="en-US" smtClean="0"/>
              <a:t>5/31/2023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8D5D1-F929-4A09-B8E8-53A497E33C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0798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87ABD0-0B18-458D-8595-0FF01B3AD347}" type="datetimeFigureOut">
              <a:rPr lang="en-US" smtClean="0"/>
              <a:t>5/31/2023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08D5D1-F929-4A09-B8E8-53A497E33C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8869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61074" y="3737741"/>
            <a:ext cx="4479587" cy="422318"/>
          </a:xfrm>
        </p:spPr>
        <p:txBody>
          <a:bodyPr>
            <a:noAutofit/>
          </a:bodyPr>
          <a:lstStyle/>
          <a:p>
            <a:r>
              <a:rPr lang="en-US" sz="2800" i="1" dirty="0">
                <a:solidFill>
                  <a:schemeClr val="bg1"/>
                </a:solidFill>
              </a:rPr>
              <a:t>Speaker: Rishi S.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970473" y="5025081"/>
            <a:ext cx="4860785" cy="139543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b="1" dirty="0" smtClean="0">
                <a:solidFill>
                  <a:schemeClr val="tx2"/>
                </a:solidFill>
                <a:latin typeface="Arial Black" panose="020B0A04020102020204" pitchFamily="34" charset="0"/>
              </a:rPr>
              <a:t>SOLID Principles</a:t>
            </a:r>
            <a:endParaRPr lang="en-US" sz="4800" b="1" dirty="0" smtClean="0">
              <a:solidFill>
                <a:schemeClr val="tx2"/>
              </a:solidFill>
              <a:latin typeface="Arial Black" panose="020B0A040201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674" y="-292961"/>
            <a:ext cx="5556385" cy="4073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648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352" y="107005"/>
            <a:ext cx="6768831" cy="457200"/>
          </a:xfrm>
        </p:spPr>
        <p:txBody>
          <a:bodyPr>
            <a:no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Single Responsibility Principle</a:t>
            </a:r>
            <a:endParaRPr lang="en-US" sz="24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47325" y="6183550"/>
            <a:ext cx="5411012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i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SOLID Principles</a:t>
            </a:r>
            <a:endParaRPr lang="en-US" sz="2400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325" y="742717"/>
            <a:ext cx="6729005" cy="510592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497" y="705725"/>
            <a:ext cx="5624513" cy="51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093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44044" y="227416"/>
            <a:ext cx="5538281" cy="82294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  <a:endParaRPr lang="en-US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44044" y="1333751"/>
            <a:ext cx="5538281" cy="82294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Single Responsibility Principle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44044" y="2440086"/>
            <a:ext cx="5538281" cy="822942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Open-Closed Principle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44044" y="3546421"/>
            <a:ext cx="5538281" cy="82294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Liskov Substitution Principle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44044" y="4652756"/>
            <a:ext cx="5538281" cy="82294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Interface Segregation Principle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44044" y="5759090"/>
            <a:ext cx="5538281" cy="82294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Dependency Inversion Principle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79719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352" y="107005"/>
            <a:ext cx="6768831" cy="457200"/>
          </a:xfrm>
        </p:spPr>
        <p:txBody>
          <a:bodyPr>
            <a:no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Open-Closed Principle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894239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dirty="0"/>
              <a:t>Classes should be </a:t>
            </a:r>
            <a:r>
              <a:rPr lang="en-US" b="1" dirty="0"/>
              <a:t>open for extension </a:t>
            </a:r>
            <a:r>
              <a:rPr lang="en-US" dirty="0"/>
              <a:t>but </a:t>
            </a:r>
            <a:r>
              <a:rPr lang="en-US" b="1" dirty="0"/>
              <a:t>closed for modification</a:t>
            </a:r>
            <a:r>
              <a:rPr lang="en-US" dirty="0" smtClean="0"/>
              <a:t>.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In doing so, we stop ourselves from modifying existing code and causing potential new bugs in an otherwise happy application</a:t>
            </a:r>
            <a:r>
              <a:rPr lang="en-US" dirty="0" smtClean="0"/>
              <a:t>.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One </a:t>
            </a:r>
            <a:r>
              <a:rPr lang="en-US" b="1" u="sng" dirty="0">
                <a:solidFill>
                  <a:srgbClr val="FF0000"/>
                </a:solidFill>
              </a:rPr>
              <a:t>exception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to the rule is when </a:t>
            </a:r>
            <a:r>
              <a:rPr lang="en-US" i="1" dirty="0"/>
              <a:t>fixing bugs in existing code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838200" y="966315"/>
            <a:ext cx="10515600" cy="6679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What is Open-Closed Principle?</a:t>
            </a:r>
            <a:endParaRPr 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47325" y="6183550"/>
            <a:ext cx="5411012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i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SOLID Principles</a:t>
            </a:r>
            <a:endParaRPr lang="en-US" sz="2400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7281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352" y="107005"/>
            <a:ext cx="6768831" cy="457200"/>
          </a:xfrm>
        </p:spPr>
        <p:txBody>
          <a:bodyPr>
            <a:no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Open-Closed Principle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838200" y="966315"/>
            <a:ext cx="10515600" cy="6679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Example - Order</a:t>
            </a:r>
            <a:endParaRPr 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47325" y="6183550"/>
            <a:ext cx="5411012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i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SOLID Principles</a:t>
            </a:r>
            <a:endParaRPr lang="en-US" sz="2400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Let’s </a:t>
            </a:r>
            <a:r>
              <a:rPr lang="en-US" dirty="0"/>
              <a:t>take the same example class Order, which has been working fine so far in our order management system.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2005" y="2623320"/>
            <a:ext cx="8727989" cy="3281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915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352" y="107005"/>
            <a:ext cx="6768831" cy="457200"/>
          </a:xfrm>
        </p:spPr>
        <p:txBody>
          <a:bodyPr>
            <a:no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Open-Closed Principle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838200" y="966315"/>
            <a:ext cx="10515600" cy="6679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Adding Order Features</a:t>
            </a:r>
            <a:endParaRPr 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47325" y="6183550"/>
            <a:ext cx="5411012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i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SOLID Principles</a:t>
            </a:r>
            <a:endParaRPr lang="en-US" sz="2400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Now suppose we started specific order features required for </a:t>
            </a:r>
            <a:r>
              <a:rPr lang="en-US" b="1" dirty="0"/>
              <a:t>DMA</a:t>
            </a:r>
            <a:r>
              <a:rPr lang="en-US" dirty="0"/>
              <a:t> (direct market access) or </a:t>
            </a:r>
            <a:r>
              <a:rPr lang="en-US" b="1" dirty="0" err="1"/>
              <a:t>Algo</a:t>
            </a:r>
            <a:r>
              <a:rPr lang="en-US" dirty="0"/>
              <a:t> order (VWAP, TWAP, etc.).</a:t>
            </a:r>
          </a:p>
          <a:p>
            <a:r>
              <a:rPr lang="en-US" dirty="0" smtClean="0"/>
              <a:t>It </a:t>
            </a:r>
            <a:r>
              <a:rPr lang="en-US" dirty="0"/>
              <a:t>might be tempting to just open up the Order class and add fields pertaining to DMA or </a:t>
            </a:r>
            <a:r>
              <a:rPr lang="en-US" dirty="0" err="1"/>
              <a:t>Algo</a:t>
            </a:r>
            <a:r>
              <a:rPr lang="en-US" dirty="0"/>
              <a:t> orders — but this may cause errors and might throw up in our application which was already working fine.</a:t>
            </a:r>
          </a:p>
        </p:txBody>
      </p:sp>
    </p:spTree>
    <p:extLst>
      <p:ext uri="{BB962C8B-B14F-4D97-AF65-F5344CB8AC3E}">
        <p14:creationId xmlns:p14="http://schemas.microsoft.com/office/powerpoint/2010/main" val="399544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352" y="107005"/>
            <a:ext cx="6768831" cy="457200"/>
          </a:xfrm>
        </p:spPr>
        <p:txBody>
          <a:bodyPr>
            <a:no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Open-Closed Principle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838200" y="966315"/>
            <a:ext cx="10515600" cy="6679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Use Inheritance</a:t>
            </a:r>
            <a:endParaRPr 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47325" y="6183550"/>
            <a:ext cx="5411012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i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SOLID Principles</a:t>
            </a:r>
            <a:endParaRPr lang="en-US" sz="2400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So, to fix this and applying open-close principle =&gt; we should use </a:t>
            </a:r>
            <a:r>
              <a:rPr lang="en-US" sz="2400" b="1" dirty="0"/>
              <a:t>inheritance</a:t>
            </a:r>
            <a:r>
              <a:rPr lang="en-US" sz="2400" dirty="0"/>
              <a:t>.</a:t>
            </a:r>
          </a:p>
          <a:p>
            <a:r>
              <a:rPr lang="en-US" sz="2400" dirty="0"/>
              <a:t>Thus, we can say that Order class is now </a:t>
            </a:r>
            <a:r>
              <a:rPr lang="en-US" sz="2400" b="1" dirty="0"/>
              <a:t>open for extension (by inheritance) </a:t>
            </a:r>
            <a:r>
              <a:rPr lang="en-US" sz="2400" dirty="0"/>
              <a:t>and</a:t>
            </a:r>
            <a:r>
              <a:rPr lang="en-US" sz="2400" b="1" dirty="0"/>
              <a:t> closed for </a:t>
            </a:r>
            <a:r>
              <a:rPr lang="en-US" sz="2400" b="1" dirty="0" smtClean="0"/>
              <a:t>modification</a:t>
            </a:r>
            <a:r>
              <a:rPr lang="en-US" sz="2400" dirty="0"/>
              <a:t>.</a:t>
            </a:r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1768" y="3420653"/>
            <a:ext cx="7168464" cy="2517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714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44044" y="227416"/>
            <a:ext cx="5538281" cy="82294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  <a:endParaRPr lang="en-US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44044" y="1333751"/>
            <a:ext cx="5538281" cy="82294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Single Responsibility Principle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44044" y="2440086"/>
            <a:ext cx="5538281" cy="82294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Open-Closed Principle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44044" y="3546421"/>
            <a:ext cx="5538281" cy="822942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Liskov Substitution Principle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44044" y="4652756"/>
            <a:ext cx="5538281" cy="82294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Interface Segregation Principle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44044" y="5759090"/>
            <a:ext cx="5538281" cy="82294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Dependency Inversion Principle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72057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352" y="107005"/>
            <a:ext cx="6768831" cy="457200"/>
          </a:xfrm>
        </p:spPr>
        <p:txBody>
          <a:bodyPr>
            <a:no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Liskov Substitution Principle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838200" y="966315"/>
            <a:ext cx="10515600" cy="6679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What is Liskov </a:t>
            </a:r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Substitution </a:t>
            </a:r>
            <a:r>
              <a:rPr lang="en-US" sz="4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Principle?</a:t>
            </a:r>
            <a:endParaRPr 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47325" y="6183550"/>
            <a:ext cx="5411012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i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SOLID Principles</a:t>
            </a:r>
            <a:endParaRPr lang="en-US" sz="2400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principle states that “</a:t>
            </a:r>
            <a:r>
              <a:rPr lang="en-US" b="1" dirty="0"/>
              <a:t>Derived or child classes must be substitutable for their base or parent classes</a:t>
            </a:r>
            <a:r>
              <a:rPr lang="en-US" dirty="0" smtClean="0"/>
              <a:t>”.</a:t>
            </a:r>
            <a:endParaRPr lang="en-US" dirty="0"/>
          </a:p>
          <a:p>
            <a:r>
              <a:rPr lang="en-US" dirty="0"/>
              <a:t>In other words, if class A is a subtype of class B, then we should be able to </a:t>
            </a:r>
            <a:r>
              <a:rPr lang="en-US" b="1" dirty="0"/>
              <a:t>replace B with A without interrupting the behavior </a:t>
            </a:r>
            <a:r>
              <a:rPr lang="en-US" dirty="0"/>
              <a:t>of our program.</a:t>
            </a:r>
          </a:p>
        </p:txBody>
      </p:sp>
    </p:spTree>
    <p:extLst>
      <p:ext uri="{BB962C8B-B14F-4D97-AF65-F5344CB8AC3E}">
        <p14:creationId xmlns:p14="http://schemas.microsoft.com/office/powerpoint/2010/main" val="2966142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352" y="107005"/>
            <a:ext cx="6768831" cy="457200"/>
          </a:xfrm>
        </p:spPr>
        <p:txBody>
          <a:bodyPr>
            <a:no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Liskov Substitution Principle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838200" y="966315"/>
            <a:ext cx="10515600" cy="6679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What is Liskov </a:t>
            </a:r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Substitution </a:t>
            </a:r>
            <a:r>
              <a:rPr lang="en-US" sz="4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Principle?</a:t>
            </a:r>
            <a:endParaRPr 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47325" y="6183550"/>
            <a:ext cx="5411012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i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SOLID Principles</a:t>
            </a:r>
            <a:endParaRPr lang="en-US" sz="2400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8590" y="1887958"/>
            <a:ext cx="7414820" cy="3745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904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352" y="107005"/>
            <a:ext cx="6768831" cy="457200"/>
          </a:xfrm>
        </p:spPr>
        <p:txBody>
          <a:bodyPr>
            <a:no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Liskov Substitution Principle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47325" y="6183550"/>
            <a:ext cx="5411012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i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SOLID Principles</a:t>
            </a:r>
            <a:endParaRPr lang="en-US" sz="2400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9779" y="700086"/>
            <a:ext cx="4761450" cy="515701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1229" y="700086"/>
            <a:ext cx="4619252" cy="5157016"/>
          </a:xfrm>
          <a:prstGeom prst="rect">
            <a:avLst/>
          </a:prstGeom>
        </p:spPr>
      </p:pic>
      <p:sp>
        <p:nvSpPr>
          <p:cNvPr id="8" name="Content Placeholder 5"/>
          <p:cNvSpPr>
            <a:spLocks noGrp="1"/>
          </p:cNvSpPr>
          <p:nvPr>
            <p:ph idx="1"/>
          </p:nvPr>
        </p:nvSpPr>
        <p:spPr>
          <a:xfrm>
            <a:off x="271849" y="890653"/>
            <a:ext cx="2207740" cy="4351338"/>
          </a:xfrm>
        </p:spPr>
        <p:txBody>
          <a:bodyPr>
            <a:normAutofit/>
          </a:bodyPr>
          <a:lstStyle/>
          <a:p>
            <a:r>
              <a:rPr lang="en-US" sz="2400" dirty="0"/>
              <a:t>Let’s demonstrate the same using actual classes: </a:t>
            </a:r>
            <a:endParaRPr lang="en-US" sz="2400" dirty="0" smtClean="0"/>
          </a:p>
          <a:p>
            <a:r>
              <a:rPr lang="en-US" sz="2400" dirty="0" smtClean="0"/>
              <a:t>A </a:t>
            </a:r>
            <a:r>
              <a:rPr lang="en-US" sz="2400" b="1" dirty="0"/>
              <a:t>Rectangle</a:t>
            </a:r>
            <a:r>
              <a:rPr lang="en-US" sz="2400" dirty="0"/>
              <a:t> </a:t>
            </a:r>
            <a:r>
              <a:rPr lang="en-US" sz="2400" dirty="0" smtClean="0"/>
              <a:t>class and a child </a:t>
            </a:r>
            <a:r>
              <a:rPr lang="en-US" sz="2400" dirty="0"/>
              <a:t>class </a:t>
            </a:r>
            <a:r>
              <a:rPr lang="en-US" sz="2400" b="1" dirty="0" smtClean="0"/>
              <a:t>Square</a:t>
            </a:r>
            <a:endParaRPr lang="en-US" sz="2400" b="1" dirty="0"/>
          </a:p>
          <a:p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813337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8639" y="1089498"/>
            <a:ext cx="5062437" cy="1138136"/>
          </a:xfrm>
        </p:spPr>
        <p:txBody>
          <a:bodyPr>
            <a:normAutofit/>
          </a:bodyPr>
          <a:lstStyle/>
          <a:p>
            <a:r>
              <a:rPr lang="en-US" sz="6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Objectives</a:t>
            </a:r>
            <a:endParaRPr lang="en-US" sz="6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2018" y="2714016"/>
            <a:ext cx="6604271" cy="295721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After this module you will be able to:</a:t>
            </a:r>
          </a:p>
          <a:p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Understand the SOLID Principles</a:t>
            </a:r>
          </a:p>
          <a:p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Apply the Single Responsibility Principle</a:t>
            </a:r>
          </a:p>
          <a:p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Utilize the Open-Closed Principle</a:t>
            </a:r>
          </a:p>
          <a:p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Adhere to the Liskov Substitution Principle</a:t>
            </a:r>
          </a:p>
          <a:p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Implement the Interface Segregation Principle</a:t>
            </a:r>
          </a:p>
          <a:p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Incorporate the Dependency Inversion Principle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9932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352" y="107005"/>
            <a:ext cx="6768831" cy="457200"/>
          </a:xfrm>
        </p:spPr>
        <p:txBody>
          <a:bodyPr>
            <a:no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Liskov Substitution Principle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47325" y="6183550"/>
            <a:ext cx="5411012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i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SOLID Principles</a:t>
            </a:r>
            <a:endParaRPr lang="en-US" sz="2400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4493" y="967540"/>
            <a:ext cx="6503434" cy="4812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929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352" y="107005"/>
            <a:ext cx="6768831" cy="457200"/>
          </a:xfrm>
        </p:spPr>
        <p:txBody>
          <a:bodyPr>
            <a:no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Liskov Substitution Principle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47325" y="6183550"/>
            <a:ext cx="5411012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i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SOLID Principles</a:t>
            </a:r>
            <a:endParaRPr lang="en-US" sz="2400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8275" y="2109787"/>
            <a:ext cx="9315450" cy="263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148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352" y="107005"/>
            <a:ext cx="6768831" cy="457200"/>
          </a:xfrm>
        </p:spPr>
        <p:txBody>
          <a:bodyPr>
            <a:no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Liskov Substitution Principle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47325" y="6183550"/>
            <a:ext cx="5411012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i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SOLID Principles</a:t>
            </a:r>
            <a:endParaRPr lang="en-US" sz="2400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2562" y="2171700"/>
            <a:ext cx="9286875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244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352" y="107005"/>
            <a:ext cx="6768831" cy="457200"/>
          </a:xfrm>
        </p:spPr>
        <p:txBody>
          <a:bodyPr>
            <a:no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Liskov Substitution Principle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47325" y="6183550"/>
            <a:ext cx="5411012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i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SOLID Principles</a:t>
            </a:r>
            <a:endParaRPr lang="en-US" sz="2400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5343" y="733169"/>
            <a:ext cx="4706724" cy="512316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2067" y="733169"/>
            <a:ext cx="4676417" cy="5123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843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352" y="107005"/>
            <a:ext cx="6768831" cy="457200"/>
          </a:xfrm>
        </p:spPr>
        <p:txBody>
          <a:bodyPr>
            <a:no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Liskov Substitution Principle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47325" y="6183550"/>
            <a:ext cx="5411012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i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SOLID Principles</a:t>
            </a:r>
            <a:endParaRPr lang="en-US" sz="2400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8756" y="717793"/>
            <a:ext cx="8348276" cy="5189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673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44044" y="227416"/>
            <a:ext cx="5538281" cy="82294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  <a:endParaRPr lang="en-US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44044" y="1333751"/>
            <a:ext cx="5538281" cy="82294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Single Responsibility Principle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44044" y="2440086"/>
            <a:ext cx="5538281" cy="82294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Open-Closed Principle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44044" y="3546421"/>
            <a:ext cx="5538281" cy="82294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Liskov Substitution Principle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44044" y="4652756"/>
            <a:ext cx="5538281" cy="822942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Interface Segregation Principle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44044" y="5759090"/>
            <a:ext cx="5538281" cy="82294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Dependency Inversion Principle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69688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352" y="107005"/>
            <a:ext cx="6768831" cy="457200"/>
          </a:xfrm>
        </p:spPr>
        <p:txBody>
          <a:bodyPr>
            <a:no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Interface Segregation Principle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838200" y="966315"/>
            <a:ext cx="10515600" cy="6679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What </a:t>
            </a:r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is Interface Segregation Principle?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47325" y="6183550"/>
            <a:ext cx="5411012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i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SOLID Principles</a:t>
            </a:r>
            <a:endParaRPr lang="en-US" sz="2400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Larger interfaces should be split into smaller ones. </a:t>
            </a:r>
            <a:endParaRPr lang="en-US" dirty="0" smtClean="0"/>
          </a:p>
          <a:p>
            <a:r>
              <a:rPr lang="en-US" dirty="0" smtClean="0"/>
              <a:t>By </a:t>
            </a:r>
            <a:r>
              <a:rPr lang="en-US" dirty="0"/>
              <a:t>doing so, we can ensure that implementing classes only need to be concerned about the methods that are of interest to them.</a:t>
            </a:r>
          </a:p>
        </p:txBody>
      </p:sp>
    </p:spTree>
    <p:extLst>
      <p:ext uri="{BB962C8B-B14F-4D97-AF65-F5344CB8AC3E}">
        <p14:creationId xmlns:p14="http://schemas.microsoft.com/office/powerpoint/2010/main" val="3518713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352" y="107005"/>
            <a:ext cx="6768831" cy="457200"/>
          </a:xfrm>
        </p:spPr>
        <p:txBody>
          <a:bodyPr>
            <a:no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Interface Segregation Principle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838200" y="966315"/>
            <a:ext cx="10515600" cy="6679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Example - Account</a:t>
            </a:r>
            <a:endParaRPr 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47325" y="6183550"/>
            <a:ext cx="5411012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i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SOLID Principles</a:t>
            </a:r>
            <a:endParaRPr lang="en-US" sz="2400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9700" y="1855316"/>
            <a:ext cx="9372600" cy="390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302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352" y="107005"/>
            <a:ext cx="6768831" cy="457200"/>
          </a:xfrm>
        </p:spPr>
        <p:txBody>
          <a:bodyPr>
            <a:no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Interface Segregation Principle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47325" y="765260"/>
            <a:ext cx="10515600" cy="6679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Example - Account</a:t>
            </a:r>
            <a:endParaRPr 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47325" y="6183550"/>
            <a:ext cx="5411012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i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SOLID Principles</a:t>
            </a:r>
            <a:endParaRPr lang="en-US" sz="2400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367" y="1502441"/>
            <a:ext cx="5878822" cy="43006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3049" y="2354952"/>
            <a:ext cx="5891650" cy="336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248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352" y="107005"/>
            <a:ext cx="6768831" cy="457200"/>
          </a:xfrm>
        </p:spPr>
        <p:txBody>
          <a:bodyPr>
            <a:no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Interface Segregation Principle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47325" y="765260"/>
            <a:ext cx="10515600" cy="6679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Example - Account</a:t>
            </a:r>
            <a:endParaRPr 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47325" y="6183550"/>
            <a:ext cx="5411012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i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SOLID Principles</a:t>
            </a:r>
            <a:endParaRPr lang="en-US" sz="2400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9960" y="1433192"/>
            <a:ext cx="6699963" cy="4347775"/>
          </a:xfrm>
          <a:prstGeom prst="rect">
            <a:avLst/>
          </a:prstGeom>
        </p:spPr>
      </p:pic>
      <p:sp>
        <p:nvSpPr>
          <p:cNvPr id="9" name="Content Placeholder 5"/>
          <p:cNvSpPr>
            <a:spLocks noGrp="1"/>
          </p:cNvSpPr>
          <p:nvPr>
            <p:ph idx="1"/>
          </p:nvPr>
        </p:nvSpPr>
        <p:spPr>
          <a:xfrm>
            <a:off x="347325" y="1634247"/>
            <a:ext cx="4636567" cy="4043168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US" sz="2000" dirty="0"/>
              <a:t>This is breaking Interface Segregation Principle</a:t>
            </a:r>
            <a:r>
              <a:rPr lang="en-US" sz="2000" dirty="0" smtClean="0"/>
              <a:t>.</a:t>
            </a:r>
            <a:endParaRPr lang="en-US" sz="2000" dirty="0"/>
          </a:p>
          <a:p>
            <a:pPr>
              <a:lnSpc>
                <a:spcPct val="110000"/>
              </a:lnSpc>
            </a:pPr>
            <a:r>
              <a:rPr lang="en-US" sz="2000" dirty="0"/>
              <a:t>Fixing is just to </a:t>
            </a:r>
            <a:r>
              <a:rPr lang="en-US" sz="2000" b="1" dirty="0"/>
              <a:t>break the Account interface into 3 smaller interfaces</a:t>
            </a:r>
            <a:r>
              <a:rPr lang="en-US" sz="2000" dirty="0" smtClean="0"/>
              <a:t>.</a:t>
            </a:r>
          </a:p>
          <a:p>
            <a:pPr>
              <a:lnSpc>
                <a:spcPct val="110000"/>
              </a:lnSpc>
            </a:pPr>
            <a:r>
              <a:rPr lang="en-US" sz="2000" dirty="0"/>
              <a:t>Now we can separate classes dedicated to implementation of each above functions creating cleaner code and highly cohesive classes. </a:t>
            </a:r>
            <a:endParaRPr lang="en-US" sz="2000" dirty="0" smtClean="0"/>
          </a:p>
          <a:p>
            <a:pPr lvl="1">
              <a:lnSpc>
                <a:spcPct val="110000"/>
              </a:lnSpc>
            </a:pPr>
            <a:r>
              <a:rPr lang="en-US" sz="1600" dirty="0" smtClean="0"/>
              <a:t>It </a:t>
            </a:r>
            <a:r>
              <a:rPr lang="en-US" sz="1600" dirty="0"/>
              <a:t>also </a:t>
            </a:r>
            <a:r>
              <a:rPr lang="en-US" sz="1600" dirty="0" smtClean="0"/>
              <a:t>applies </a:t>
            </a:r>
            <a:r>
              <a:rPr lang="en-US" sz="1600" b="1" dirty="0" smtClean="0"/>
              <a:t>Single </a:t>
            </a:r>
            <a:r>
              <a:rPr lang="en-US" sz="1600" b="1" dirty="0"/>
              <a:t>Responsibility Principle </a:t>
            </a:r>
            <a:r>
              <a:rPr lang="en-US" sz="1600" dirty="0"/>
              <a:t>for a class.</a:t>
            </a:r>
          </a:p>
        </p:txBody>
      </p:sp>
    </p:spTree>
    <p:extLst>
      <p:ext uri="{BB962C8B-B14F-4D97-AF65-F5344CB8AC3E}">
        <p14:creationId xmlns:p14="http://schemas.microsoft.com/office/powerpoint/2010/main" val="1200781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44044" y="227416"/>
            <a:ext cx="5538281" cy="822942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  <a:endParaRPr lang="en-US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44044" y="1333751"/>
            <a:ext cx="5538281" cy="82294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Single Responsibility Principle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44044" y="2440086"/>
            <a:ext cx="5538281" cy="82294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Open-Closed Principle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44044" y="3546421"/>
            <a:ext cx="5538281" cy="82294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Liskov Substitution Principle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44044" y="4652756"/>
            <a:ext cx="5538281" cy="82294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Interface Segregation Principle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44044" y="5759090"/>
            <a:ext cx="5538281" cy="82294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Dependency Inversion Principle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43862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44044" y="227416"/>
            <a:ext cx="5538281" cy="82294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  <a:endParaRPr lang="en-US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44044" y="1333751"/>
            <a:ext cx="5538281" cy="82294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Single Responsibility Principle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44044" y="2440086"/>
            <a:ext cx="5538281" cy="82294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Open-Closed Principle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44044" y="3546421"/>
            <a:ext cx="5538281" cy="82294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Liskov Substitution Principle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44044" y="4652756"/>
            <a:ext cx="5538281" cy="82294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Interface Segregation Principle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44044" y="5759090"/>
            <a:ext cx="5538281" cy="822942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Dependency Inversion Principle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94052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352" y="107005"/>
            <a:ext cx="6768831" cy="457200"/>
          </a:xfrm>
        </p:spPr>
        <p:txBody>
          <a:bodyPr>
            <a:no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Dependency Inversion Principle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838200" y="966315"/>
            <a:ext cx="10515600" cy="6679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What </a:t>
            </a:r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is Dependency Inversion </a:t>
            </a:r>
            <a:r>
              <a:rPr lang="en-US" sz="4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Principle?</a:t>
            </a:r>
            <a:endParaRPr 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47325" y="6183550"/>
            <a:ext cx="5411012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i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SOLID Principles</a:t>
            </a:r>
            <a:endParaRPr lang="en-US" sz="2400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/>
              <a:t>principle of dependency inversion refers to the </a:t>
            </a:r>
            <a:r>
              <a:rPr lang="en-US" i="1" dirty="0"/>
              <a:t>decoupling</a:t>
            </a:r>
            <a:r>
              <a:rPr lang="en-US" dirty="0"/>
              <a:t> of software modules. </a:t>
            </a:r>
            <a:endParaRPr lang="en-US" dirty="0" smtClean="0"/>
          </a:p>
          <a:p>
            <a:r>
              <a:rPr lang="en-US" dirty="0" smtClean="0"/>
              <a:t>This </a:t>
            </a:r>
            <a:r>
              <a:rPr lang="en-US" dirty="0"/>
              <a:t>way, instead of high-level modules depending on low-level modules, both will depend on </a:t>
            </a:r>
            <a:r>
              <a:rPr lang="en-US" b="1" dirty="0"/>
              <a:t>abstractions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dirty="0"/>
              <a:t>Because abstractions do not depend on details, but </a:t>
            </a:r>
            <a:r>
              <a:rPr lang="en-US" i="1" dirty="0"/>
              <a:t>details depend on abstractions</a:t>
            </a:r>
            <a:r>
              <a:rPr lang="en-US" dirty="0"/>
              <a:t>, it </a:t>
            </a:r>
            <a:r>
              <a:rPr lang="en-US" b="1" dirty="0"/>
              <a:t>decouples</a:t>
            </a:r>
            <a:r>
              <a:rPr lang="en-US" dirty="0"/>
              <a:t> the </a:t>
            </a:r>
            <a:r>
              <a:rPr lang="en-US" dirty="0"/>
              <a:t>software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55273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352" y="107005"/>
            <a:ext cx="6768831" cy="457200"/>
          </a:xfrm>
        </p:spPr>
        <p:txBody>
          <a:bodyPr>
            <a:no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Dependency Inversion Principle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838200" y="966315"/>
            <a:ext cx="10515600" cy="6679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Example – Tight Coupling</a:t>
            </a:r>
            <a:endParaRPr 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47325" y="6183550"/>
            <a:ext cx="5411012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i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SOLID Principles</a:t>
            </a:r>
            <a:endParaRPr lang="en-US" sz="2400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1825625"/>
            <a:ext cx="4821195" cy="4351338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/>
              <a:t>This code will work, but by declaring the </a:t>
            </a:r>
            <a:r>
              <a:rPr lang="en-US" dirty="0" err="1"/>
              <a:t>UltraHDMonitor</a:t>
            </a:r>
            <a:r>
              <a:rPr lang="en-US" dirty="0"/>
              <a:t>, </a:t>
            </a:r>
            <a:r>
              <a:rPr lang="en-US" dirty="0" err="1"/>
              <a:t>CordlessKeyboard</a:t>
            </a:r>
            <a:r>
              <a:rPr lang="en-US" dirty="0"/>
              <a:t> and </a:t>
            </a:r>
            <a:r>
              <a:rPr lang="en-US" dirty="0" err="1"/>
              <a:t>LaserMouse</a:t>
            </a:r>
            <a:r>
              <a:rPr lang="en-US" dirty="0"/>
              <a:t> with the new keyword in the constructor, we’ve </a:t>
            </a:r>
            <a:r>
              <a:rPr lang="en-US" b="1" dirty="0"/>
              <a:t>tightly coupled these 4 classes together</a:t>
            </a:r>
            <a:r>
              <a:rPr lang="en-US" dirty="0" smtClean="0"/>
              <a:t>.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Not only does </a:t>
            </a:r>
            <a:r>
              <a:rPr lang="en-US" dirty="0" smtClean="0"/>
              <a:t>this make </a:t>
            </a:r>
            <a:r>
              <a:rPr lang="en-US" dirty="0"/>
              <a:t>our Computer class </a:t>
            </a:r>
            <a:r>
              <a:rPr lang="en-US" b="1" dirty="0"/>
              <a:t>hard to test</a:t>
            </a:r>
            <a:r>
              <a:rPr lang="en-US" dirty="0"/>
              <a:t>, but we’ve also </a:t>
            </a:r>
            <a:r>
              <a:rPr lang="en-US" b="1" dirty="0"/>
              <a:t>lost the ability to switch</a:t>
            </a:r>
            <a:r>
              <a:rPr lang="en-US" dirty="0"/>
              <a:t> </a:t>
            </a:r>
            <a:r>
              <a:rPr lang="en-US" b="1" dirty="0"/>
              <a:t>out</a:t>
            </a:r>
            <a:r>
              <a:rPr lang="en-US" dirty="0"/>
              <a:t> our </a:t>
            </a:r>
            <a:r>
              <a:rPr lang="en-US" dirty="0" err="1"/>
              <a:t>UltraHDMonitor</a:t>
            </a:r>
            <a:r>
              <a:rPr lang="en-US" dirty="0"/>
              <a:t>, </a:t>
            </a:r>
            <a:r>
              <a:rPr lang="en-US" dirty="0" err="1"/>
              <a:t>CordlessKeyboard</a:t>
            </a:r>
            <a:r>
              <a:rPr lang="en-US" dirty="0"/>
              <a:t> and </a:t>
            </a:r>
            <a:r>
              <a:rPr lang="en-US" dirty="0" err="1"/>
              <a:t>LaserMouse</a:t>
            </a:r>
            <a:r>
              <a:rPr lang="en-US" dirty="0"/>
              <a:t> classes with a different one should the need arise.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9697" y="1825625"/>
            <a:ext cx="5750105" cy="3825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644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352" y="107005"/>
            <a:ext cx="6768831" cy="457200"/>
          </a:xfrm>
        </p:spPr>
        <p:txBody>
          <a:bodyPr>
            <a:no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Dependency Inversion Principle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838200" y="966315"/>
            <a:ext cx="10515600" cy="6679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Example – Fixing It</a:t>
            </a:r>
            <a:endParaRPr 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47325" y="6183550"/>
            <a:ext cx="5411012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i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SOLID Principles</a:t>
            </a:r>
            <a:endParaRPr lang="en-US" sz="2400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517" y="1858576"/>
            <a:ext cx="5648483" cy="373491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3078" y="1858576"/>
            <a:ext cx="5331226" cy="3916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640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352" y="107005"/>
            <a:ext cx="6768831" cy="457200"/>
          </a:xfrm>
        </p:spPr>
        <p:txBody>
          <a:bodyPr>
            <a:no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Dependency Inversion Principle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838200" y="966315"/>
            <a:ext cx="10515600" cy="6679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Example – Fixing It</a:t>
            </a:r>
            <a:endParaRPr 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47325" y="6183550"/>
            <a:ext cx="5411012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i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SOLID Principles</a:t>
            </a:r>
            <a:endParaRPr lang="en-US" sz="2400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347325" y="1822000"/>
            <a:ext cx="4821195" cy="4351338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/>
              <a:t>Here, we’re using the</a:t>
            </a:r>
            <a:r>
              <a:rPr lang="en-US" b="1" dirty="0"/>
              <a:t> dependency injection pattern</a:t>
            </a:r>
            <a:r>
              <a:rPr lang="en-US" dirty="0"/>
              <a:t> to facilitate adding the Monitor, Keyboard and Mouse dependencies into the Computer class</a:t>
            </a:r>
            <a:r>
              <a:rPr lang="en-US" dirty="0" smtClean="0"/>
              <a:t>.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Our individual classes can implement these interfaces. And suppose if we want, we can </a:t>
            </a:r>
            <a:r>
              <a:rPr lang="en-US" b="1" dirty="0"/>
              <a:t>easily switch out</a:t>
            </a:r>
            <a:r>
              <a:rPr lang="en-US" dirty="0"/>
              <a:t> the type of keyboard in our machine with a different implementation of the interface.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9351" y="1822000"/>
            <a:ext cx="6329164" cy="3100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202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247" y="537048"/>
            <a:ext cx="6282447" cy="1288577"/>
          </a:xfrm>
        </p:spPr>
        <p:txBody>
          <a:bodyPr>
            <a:normAutofit/>
          </a:bodyPr>
          <a:lstStyle/>
          <a:p>
            <a:r>
              <a:rPr lang="en-US" sz="6000" dirty="0" smtClean="0">
                <a:solidFill>
                  <a:schemeClr val="tx2"/>
                </a:solidFill>
              </a:rPr>
              <a:t>Summary</a:t>
            </a:r>
            <a:endParaRPr lang="en-US" sz="6000" dirty="0">
              <a:solidFill>
                <a:schemeClr val="tx2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290" y="1935891"/>
            <a:ext cx="6116773" cy="4459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274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247" y="537048"/>
            <a:ext cx="6282447" cy="1288577"/>
          </a:xfrm>
        </p:spPr>
        <p:txBody>
          <a:bodyPr>
            <a:normAutofit/>
          </a:bodyPr>
          <a:lstStyle/>
          <a:p>
            <a:r>
              <a:rPr lang="en-US" sz="6000" dirty="0" smtClean="0">
                <a:solidFill>
                  <a:schemeClr val="tx2"/>
                </a:solidFill>
              </a:rPr>
              <a:t>Summary</a:t>
            </a:r>
            <a:endParaRPr lang="en-US" sz="6000" dirty="0">
              <a:solidFill>
                <a:schemeClr val="tx2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380" y="2012348"/>
            <a:ext cx="6091666" cy="3020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4413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352" y="107005"/>
            <a:ext cx="6768831" cy="457200"/>
          </a:xfrm>
        </p:spPr>
        <p:txBody>
          <a:bodyPr>
            <a:noAutofit/>
          </a:bodyPr>
          <a:lstStyle/>
          <a:p>
            <a:r>
              <a:rPr lang="en-US" sz="24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  <a:endParaRPr lang="en-US" sz="24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894239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/>
              <a:t>The word </a:t>
            </a:r>
            <a:r>
              <a:rPr lang="en-US" b="1" dirty="0"/>
              <a:t>SOLID</a:t>
            </a:r>
            <a:r>
              <a:rPr lang="en-US" dirty="0"/>
              <a:t> is an acronym for</a:t>
            </a:r>
            <a:r>
              <a:rPr lang="en-US" dirty="0" smtClean="0"/>
              <a:t>:</a:t>
            </a:r>
            <a:endParaRPr lang="en-US" dirty="0"/>
          </a:p>
          <a:p>
            <a:pPr lvl="1">
              <a:lnSpc>
                <a:spcPct val="120000"/>
              </a:lnSpc>
            </a:pPr>
            <a:r>
              <a:rPr lang="en-US" b="1" dirty="0"/>
              <a:t>S</a:t>
            </a:r>
            <a:r>
              <a:rPr lang="en-US" dirty="0"/>
              <a:t>: Single Responsibility Principle</a:t>
            </a:r>
          </a:p>
          <a:p>
            <a:pPr lvl="1">
              <a:lnSpc>
                <a:spcPct val="120000"/>
              </a:lnSpc>
            </a:pPr>
            <a:r>
              <a:rPr lang="en-US" b="1" dirty="0"/>
              <a:t>O</a:t>
            </a:r>
            <a:r>
              <a:rPr lang="en-US" dirty="0"/>
              <a:t>: Open-Closed Principle</a:t>
            </a:r>
          </a:p>
          <a:p>
            <a:pPr lvl="1">
              <a:lnSpc>
                <a:spcPct val="120000"/>
              </a:lnSpc>
            </a:pPr>
            <a:r>
              <a:rPr lang="en-US" b="1" dirty="0"/>
              <a:t>L</a:t>
            </a:r>
            <a:r>
              <a:rPr lang="en-US" dirty="0"/>
              <a:t>: Liskov Substitution Principle</a:t>
            </a:r>
          </a:p>
          <a:p>
            <a:pPr lvl="1">
              <a:lnSpc>
                <a:spcPct val="120000"/>
              </a:lnSpc>
            </a:pPr>
            <a:r>
              <a:rPr lang="en-US" b="1" dirty="0"/>
              <a:t>I</a:t>
            </a:r>
            <a:r>
              <a:rPr lang="en-US" dirty="0"/>
              <a:t>: Interface Segregation Principle</a:t>
            </a:r>
          </a:p>
          <a:p>
            <a:pPr lvl="1">
              <a:lnSpc>
                <a:spcPct val="120000"/>
              </a:lnSpc>
            </a:pPr>
            <a:r>
              <a:rPr lang="en-US" b="1" dirty="0"/>
              <a:t>D</a:t>
            </a:r>
            <a:r>
              <a:rPr lang="en-US" dirty="0"/>
              <a:t>: Dependency Inversion </a:t>
            </a:r>
            <a:r>
              <a:rPr lang="en-US" dirty="0" smtClean="0"/>
              <a:t>Principle</a:t>
            </a:r>
          </a:p>
          <a:p>
            <a:pPr>
              <a:lnSpc>
                <a:spcPct val="120000"/>
              </a:lnSpc>
            </a:pPr>
            <a:r>
              <a:rPr lang="en-US" dirty="0"/>
              <a:t>SOLID design principles encourage us to create more </a:t>
            </a:r>
            <a:r>
              <a:rPr lang="en-US" b="1" dirty="0"/>
              <a:t>maintainable</a:t>
            </a:r>
            <a:r>
              <a:rPr lang="en-US" dirty="0"/>
              <a:t>, </a:t>
            </a:r>
            <a:r>
              <a:rPr lang="en-US" b="1" dirty="0"/>
              <a:t>understandable</a:t>
            </a:r>
            <a:r>
              <a:rPr lang="en-US" dirty="0"/>
              <a:t>, and </a:t>
            </a:r>
            <a:r>
              <a:rPr lang="en-US" b="1" dirty="0"/>
              <a:t>flexible</a:t>
            </a:r>
            <a:r>
              <a:rPr lang="en-US" dirty="0"/>
              <a:t> software</a:t>
            </a:r>
            <a:r>
              <a:rPr lang="en-US" dirty="0" smtClean="0"/>
              <a:t>.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Consequently, as our applications </a:t>
            </a:r>
            <a:r>
              <a:rPr lang="en-US" b="1" dirty="0"/>
              <a:t>grow in size</a:t>
            </a:r>
            <a:r>
              <a:rPr lang="en-US" dirty="0"/>
              <a:t>, we can </a:t>
            </a:r>
            <a:r>
              <a:rPr lang="en-US" b="1" dirty="0"/>
              <a:t>reduce their complexity </a:t>
            </a:r>
            <a:r>
              <a:rPr lang="en-US" dirty="0"/>
              <a:t>and save ourselves a lot of headaches further down the road!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838200" y="966315"/>
            <a:ext cx="10515600" cy="6679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Introduction </a:t>
            </a:r>
            <a:r>
              <a:rPr lang="en-US" sz="4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to SOLID</a:t>
            </a:r>
            <a:endParaRPr 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47325" y="6183550"/>
            <a:ext cx="5411012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i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SOLID Principles</a:t>
            </a:r>
            <a:endParaRPr lang="en-US" sz="2400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745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44044" y="227416"/>
            <a:ext cx="5538281" cy="82294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  <a:endParaRPr lang="en-US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44044" y="1333751"/>
            <a:ext cx="5538281" cy="822942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Single Responsibility Principle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44044" y="2440086"/>
            <a:ext cx="5538281" cy="82294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Open-Closed Principle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44044" y="3546421"/>
            <a:ext cx="5538281" cy="82294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Liskov Substitution Principle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44044" y="4652756"/>
            <a:ext cx="5538281" cy="82294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Interface Segregation Principle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44044" y="5759090"/>
            <a:ext cx="5538281" cy="82294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Dependency Inversion Principle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87704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352" y="107005"/>
            <a:ext cx="6768831" cy="457200"/>
          </a:xfrm>
        </p:spPr>
        <p:txBody>
          <a:bodyPr>
            <a:no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Single Responsibility </a:t>
            </a:r>
            <a:r>
              <a:rPr lang="en-US" sz="24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Principle</a:t>
            </a:r>
            <a:endParaRPr lang="en-US" sz="24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894239"/>
          </a:xfrm>
        </p:spPr>
        <p:txBody>
          <a:bodyPr>
            <a:normAutofit lnSpcReduction="10000"/>
          </a:bodyPr>
          <a:lstStyle/>
          <a:p>
            <a:pPr>
              <a:lnSpc>
                <a:spcPct val="120000"/>
              </a:lnSpc>
            </a:pPr>
            <a:r>
              <a:rPr lang="en-US" dirty="0"/>
              <a:t>A class should ONLY have </a:t>
            </a:r>
            <a:r>
              <a:rPr lang="en-US" b="1" dirty="0"/>
              <a:t>one responsibility</a:t>
            </a:r>
            <a:r>
              <a:rPr lang="en-US" dirty="0"/>
              <a:t>. Furthermore, it should </a:t>
            </a:r>
            <a:r>
              <a:rPr lang="en-US" b="1" dirty="0"/>
              <a:t>only have one reason to change</a:t>
            </a:r>
            <a:r>
              <a:rPr lang="en-US" dirty="0"/>
              <a:t>.</a:t>
            </a:r>
          </a:p>
          <a:p>
            <a:pPr>
              <a:lnSpc>
                <a:spcPct val="120000"/>
              </a:lnSpc>
            </a:pPr>
            <a:r>
              <a:rPr lang="en-US" dirty="0"/>
              <a:t>Benefits</a:t>
            </a:r>
            <a:r>
              <a:rPr lang="en-US" dirty="0" smtClean="0"/>
              <a:t>:</a:t>
            </a:r>
            <a:endParaRPr lang="en-US" dirty="0"/>
          </a:p>
          <a:p>
            <a:pPr lvl="1">
              <a:lnSpc>
                <a:spcPct val="120000"/>
              </a:lnSpc>
            </a:pPr>
            <a:r>
              <a:rPr lang="en-US" b="1" dirty="0"/>
              <a:t>Testing</a:t>
            </a:r>
            <a:r>
              <a:rPr lang="en-US" dirty="0"/>
              <a:t> – A class with one responsibility will have fewer test cases</a:t>
            </a:r>
          </a:p>
          <a:p>
            <a:pPr lvl="1">
              <a:lnSpc>
                <a:spcPct val="120000"/>
              </a:lnSpc>
            </a:pPr>
            <a:r>
              <a:rPr lang="en-US" b="1" dirty="0"/>
              <a:t>Lower coupling </a:t>
            </a:r>
            <a:r>
              <a:rPr lang="en-US" dirty="0"/>
              <a:t>– Less functionality in a single class will have fewer dependencies</a:t>
            </a:r>
          </a:p>
          <a:p>
            <a:pPr lvl="1">
              <a:lnSpc>
                <a:spcPct val="120000"/>
              </a:lnSpc>
            </a:pPr>
            <a:r>
              <a:rPr lang="en-US" b="1" dirty="0"/>
              <a:t>Organization</a:t>
            </a:r>
            <a:r>
              <a:rPr lang="en-US" dirty="0"/>
              <a:t> – Smaller, well-organized classes are easier to search than monolithic ones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838200" y="966315"/>
            <a:ext cx="10515600" cy="6679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What is Single </a:t>
            </a:r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Responsibility </a:t>
            </a:r>
            <a:r>
              <a:rPr lang="en-US" sz="4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Principle?</a:t>
            </a:r>
            <a:endParaRPr 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47325" y="6183550"/>
            <a:ext cx="5411012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i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SOLID Principles</a:t>
            </a:r>
            <a:endParaRPr lang="en-US" sz="2400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4838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352" y="107005"/>
            <a:ext cx="6768831" cy="457200"/>
          </a:xfrm>
        </p:spPr>
        <p:txBody>
          <a:bodyPr>
            <a:no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Single Responsibility Principle</a:t>
            </a:r>
            <a:endParaRPr lang="en-US" sz="24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838200" y="966315"/>
            <a:ext cx="10515600" cy="6679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Example - Order</a:t>
            </a:r>
            <a:endParaRPr 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47325" y="6183550"/>
            <a:ext cx="5411012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i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SOLID Principles</a:t>
            </a:r>
            <a:endParaRPr lang="en-US" sz="2400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2036357"/>
            <a:ext cx="9448800" cy="3638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035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352" y="107005"/>
            <a:ext cx="6768831" cy="457200"/>
          </a:xfrm>
        </p:spPr>
        <p:txBody>
          <a:bodyPr>
            <a:no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Single Responsibility Principle</a:t>
            </a:r>
            <a:endParaRPr lang="en-US" sz="24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838200" y="966315"/>
            <a:ext cx="10515600" cy="6679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Example - </a:t>
            </a:r>
            <a:r>
              <a:rPr lang="en-US" sz="40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OrderProcessor</a:t>
            </a:r>
            <a:endParaRPr 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47325" y="6183550"/>
            <a:ext cx="5411012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i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SOLID Principles</a:t>
            </a:r>
            <a:endParaRPr lang="en-US" sz="2400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325" y="1892574"/>
            <a:ext cx="6145588" cy="396748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1587" y="1892574"/>
            <a:ext cx="5511899" cy="4032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789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352" y="107005"/>
            <a:ext cx="6768831" cy="457200"/>
          </a:xfrm>
        </p:spPr>
        <p:txBody>
          <a:bodyPr>
            <a:no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Single Responsibility Principle</a:t>
            </a:r>
            <a:endParaRPr lang="en-US" sz="24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894239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dirty="0"/>
              <a:t>In </a:t>
            </a:r>
            <a:r>
              <a:rPr lang="en-US" dirty="0" err="1"/>
              <a:t>OrderProcessor</a:t>
            </a:r>
            <a:r>
              <a:rPr lang="en-US" dirty="0"/>
              <a:t> class, we can see there are </a:t>
            </a:r>
            <a:r>
              <a:rPr lang="en-US" b="1" dirty="0"/>
              <a:t>many reasons </a:t>
            </a:r>
            <a:r>
              <a:rPr lang="en-US" dirty="0"/>
              <a:t>for this class to change</a:t>
            </a:r>
            <a:r>
              <a:rPr lang="en-US" dirty="0" smtClean="0"/>
              <a:t>.</a:t>
            </a:r>
            <a:endParaRPr lang="en-US" dirty="0"/>
          </a:p>
          <a:p>
            <a:pPr lvl="1">
              <a:lnSpc>
                <a:spcPct val="120000"/>
              </a:lnSpc>
            </a:pPr>
            <a:r>
              <a:rPr lang="en-US" dirty="0"/>
              <a:t>If client wallet check logic changes, we need to change the class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If order validation rules changes, we need to change the class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If sending order to market-gateway or </a:t>
            </a:r>
            <a:r>
              <a:rPr lang="en-US" dirty="0" err="1"/>
              <a:t>algo</a:t>
            </a:r>
            <a:r>
              <a:rPr lang="en-US" dirty="0"/>
              <a:t>-engine routing changes, we need to change the class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Even if printing the order fields change, we need to change the class</a:t>
            </a:r>
          </a:p>
          <a:p>
            <a:pPr>
              <a:lnSpc>
                <a:spcPct val="120000"/>
              </a:lnSpc>
            </a:pPr>
            <a:r>
              <a:rPr lang="en-US" dirty="0"/>
              <a:t>This definitely </a:t>
            </a:r>
            <a:r>
              <a:rPr lang="en-US" b="1" dirty="0"/>
              <a:t>breaks the SRP principle</a:t>
            </a:r>
            <a:r>
              <a:rPr lang="en-US" dirty="0"/>
              <a:t>.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838200" y="966315"/>
            <a:ext cx="10515600" cy="6679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Violation of the SRP Principle</a:t>
            </a:r>
            <a:endParaRPr 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47325" y="6183550"/>
            <a:ext cx="5411012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i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SOLID Principles</a:t>
            </a:r>
            <a:endParaRPr lang="en-US" sz="2400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7753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Guidemy-Theme">
  <a:themeElements>
    <a:clrScheme name="Guidemy">
      <a:dk1>
        <a:srgbClr val="262626"/>
      </a:dk1>
      <a:lt1>
        <a:sysClr val="window" lastClr="FFFFFF"/>
      </a:lt1>
      <a:dk2>
        <a:srgbClr val="11345E"/>
      </a:dk2>
      <a:lt2>
        <a:srgbClr val="77A1BA"/>
      </a:lt2>
      <a:accent1>
        <a:srgbClr val="3D8FBE"/>
      </a:accent1>
      <a:accent2>
        <a:srgbClr val="59A5BD"/>
      </a:accent2>
      <a:accent3>
        <a:srgbClr val="77A1BD"/>
      </a:accent3>
      <a:accent4>
        <a:srgbClr val="2E617E"/>
      </a:accent4>
      <a:accent5>
        <a:srgbClr val="11345E"/>
      </a:accent5>
      <a:accent6>
        <a:srgbClr val="D8D8D8"/>
      </a:accent6>
      <a:hlink>
        <a:srgbClr val="0563C1"/>
      </a:hlink>
      <a:folHlink>
        <a:srgbClr val="954F72"/>
      </a:folHlink>
    </a:clrScheme>
    <a:fontScheme name="Custom 1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uidemy-Theme" id="{59CE293C-7F3C-4E73-9CD4-B5EAC9E38389}" vid="{0CF6C29A-0C53-4F8D-9B0E-5A85F4FD92F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1376</TotalTime>
  <Words>1045</Words>
  <Application>Microsoft Office PowerPoint</Application>
  <PresentationFormat>Widescreen</PresentationFormat>
  <Paragraphs>163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39" baseType="lpstr">
      <vt:lpstr>Arial</vt:lpstr>
      <vt:lpstr>Arial Black</vt:lpstr>
      <vt:lpstr>Guidemy-Theme</vt:lpstr>
      <vt:lpstr>PowerPoint Presentation</vt:lpstr>
      <vt:lpstr>Objectives</vt:lpstr>
      <vt:lpstr>PowerPoint Presentation</vt:lpstr>
      <vt:lpstr>Introduction</vt:lpstr>
      <vt:lpstr>PowerPoint Presentation</vt:lpstr>
      <vt:lpstr>Single Responsibility Principle</vt:lpstr>
      <vt:lpstr>Single Responsibility Principle</vt:lpstr>
      <vt:lpstr>Single Responsibility Principle</vt:lpstr>
      <vt:lpstr>Single Responsibility Principle</vt:lpstr>
      <vt:lpstr>Single Responsibility Principle</vt:lpstr>
      <vt:lpstr>PowerPoint Presentation</vt:lpstr>
      <vt:lpstr>Open-Closed Principle</vt:lpstr>
      <vt:lpstr>Open-Closed Principle</vt:lpstr>
      <vt:lpstr>Open-Closed Principle</vt:lpstr>
      <vt:lpstr>Open-Closed Principle</vt:lpstr>
      <vt:lpstr>PowerPoint Presentation</vt:lpstr>
      <vt:lpstr>Liskov Substitution Principle</vt:lpstr>
      <vt:lpstr>Liskov Substitution Principle</vt:lpstr>
      <vt:lpstr>Liskov Substitution Principle</vt:lpstr>
      <vt:lpstr>Liskov Substitution Principle</vt:lpstr>
      <vt:lpstr>Liskov Substitution Principle</vt:lpstr>
      <vt:lpstr>Liskov Substitution Principle</vt:lpstr>
      <vt:lpstr>Liskov Substitution Principle</vt:lpstr>
      <vt:lpstr>Liskov Substitution Principle</vt:lpstr>
      <vt:lpstr>PowerPoint Presentation</vt:lpstr>
      <vt:lpstr>Interface Segregation Principle</vt:lpstr>
      <vt:lpstr>Interface Segregation Principle</vt:lpstr>
      <vt:lpstr>Interface Segregation Principle</vt:lpstr>
      <vt:lpstr>Interface Segregation Principle</vt:lpstr>
      <vt:lpstr>PowerPoint Presentation</vt:lpstr>
      <vt:lpstr>Dependency Inversion Principle</vt:lpstr>
      <vt:lpstr>Dependency Inversion Principle</vt:lpstr>
      <vt:lpstr>Dependency Inversion Principle</vt:lpstr>
      <vt:lpstr>Dependency Inversion Principle</vt:lpstr>
      <vt:lpstr>Summary</vt:lpstr>
      <vt:lpstr>Summary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Caspar Cheung</cp:lastModifiedBy>
  <cp:revision>270</cp:revision>
  <dcterms:created xsi:type="dcterms:W3CDTF">2023-01-18T11:04:40Z</dcterms:created>
  <dcterms:modified xsi:type="dcterms:W3CDTF">2023-05-30T19:46:32Z</dcterms:modified>
</cp:coreProperties>
</file>